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8" r:id="rId3"/>
    <p:sldId id="257"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037" autoAdjust="0"/>
  </p:normalViewPr>
  <p:slideViewPr>
    <p:cSldViewPr snapToGrid="0">
      <p:cViewPr varScale="1">
        <p:scale>
          <a:sx n="100" d="100"/>
          <a:sy n="100" d="100"/>
        </p:scale>
        <p:origin x="444"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1AE243-53C4-433D-B7CD-272AE682433B}" type="datetimeFigureOut">
              <a:rPr lang="en-US" smtClean="0"/>
              <a:t>11/26/2025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DB4A3-5E7B-4165-8E5C-0E2B9C0FBDA0}" type="slidenum">
              <a:rPr lang="en-US" smtClean="0"/>
              <a:t>‹#›</a:t>
            </a:fld>
            <a:endParaRPr lang="en-US"/>
          </a:p>
        </p:txBody>
      </p:sp>
    </p:spTree>
    <p:extLst>
      <p:ext uri="{BB962C8B-B14F-4D97-AF65-F5344CB8AC3E}">
        <p14:creationId xmlns:p14="http://schemas.microsoft.com/office/powerpoint/2010/main" val="78774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Mainau</a:t>
            </a:r>
            <a:r>
              <a:rPr lang="en-US" dirty="0"/>
              <a:t> Island sits in Lake Constance in southern Germany, close to the borders with Switzerland and Austria. It covers about 45 hectares, a little under one square kilometer. The island is only about a kilometer long, so it is easy to walk from end to end.</a:t>
            </a:r>
          </a:p>
          <a:p>
            <a:r>
              <a:rPr lang="en-US" dirty="0"/>
              <a:t>Its position in Lake Constance gives it a mild climate. The surrounding water keeps temperatures more stable than on the mainland. Winters tend to be softer, and summers stay moderate. This is important because it allows plants that normally prefer warmer regions to survive and grow here.</a:t>
            </a:r>
          </a:p>
          <a:p>
            <a:r>
              <a:rPr lang="en-US" dirty="0"/>
              <a:t>The island’s terrain is simple: gentle slopes, a central rise where the palace and church stand, and low shoreline areas that hold many of the gardens. From its higher points, visitors can look across Lake Constance toward the hills and, on clear days, the Alps on the horizon. Much of the island is developed as garden space, but the land beneath it is natural glacial terrain shaped by the same forces that formed the lake.</a:t>
            </a:r>
          </a:p>
          <a:p>
            <a:r>
              <a:rPr lang="en-US" dirty="0"/>
              <a:t>Overall, </a:t>
            </a:r>
            <a:r>
              <a:rPr lang="en-US" dirty="0" err="1"/>
              <a:t>Mainau’s</a:t>
            </a:r>
            <a:r>
              <a:rPr lang="en-US" dirty="0"/>
              <a:t> geography is a blend of small size, lake-moderated climate which makes its environment unusually suitable for large-scale horticulture.</a:t>
            </a:r>
          </a:p>
          <a:p>
            <a:endParaRPr lang="en-US" dirty="0"/>
          </a:p>
        </p:txBody>
      </p:sp>
      <p:sp>
        <p:nvSpPr>
          <p:cNvPr id="4" name="Slide Number Placeholder 3"/>
          <p:cNvSpPr>
            <a:spLocks noGrp="1"/>
          </p:cNvSpPr>
          <p:nvPr>
            <p:ph type="sldNum" sz="quarter" idx="5"/>
          </p:nvPr>
        </p:nvSpPr>
        <p:spPr/>
        <p:txBody>
          <a:bodyPr/>
          <a:lstStyle/>
          <a:p>
            <a:fld id="{72EDB4A3-5E7B-4165-8E5C-0E2B9C0FBDA0}" type="slidenum">
              <a:rPr lang="en-US" smtClean="0"/>
              <a:t>2</a:t>
            </a:fld>
            <a:endParaRPr lang="en-US"/>
          </a:p>
        </p:txBody>
      </p:sp>
    </p:spTree>
    <p:extLst>
      <p:ext uri="{BB962C8B-B14F-4D97-AF65-F5344CB8AC3E}">
        <p14:creationId xmlns:p14="http://schemas.microsoft.com/office/powerpoint/2010/main" val="2582055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err="1"/>
              <a:t>Mainau</a:t>
            </a:r>
            <a:r>
              <a:rPr lang="en-US" b="0" dirty="0"/>
              <a:t> often bears the title “Flowering Island” — and for good reason. Its grounds hold an arboretum originally created in the mid-19th century, which is now home to around 500 different tree species. This includes some exotic </a:t>
            </a:r>
            <a:r>
              <a:rPr lang="en-US" b="0" dirty="0" err="1"/>
              <a:t>varities</a:t>
            </a:r>
            <a:r>
              <a:rPr lang="en-US" b="0" dirty="0"/>
              <a:t>; such as giant sequoias imported from California, which were planted in 1864, as well as dawn redwoods brought from China in the 20th century — specimens counted among the oldest of their kind in Germany.</a:t>
            </a:r>
          </a:p>
          <a:p>
            <a:r>
              <a:rPr lang="en-US" b="0" dirty="0"/>
              <a:t>But the arboretum is only the backbone. Each season has its own distinct color and scent. In spring, carpets of tulips, daffodils, hyacinths and primroses bloom along winding paths. </a:t>
            </a:r>
          </a:p>
          <a:p>
            <a:r>
              <a:rPr lang="en-US" b="0" dirty="0"/>
              <a:t>By late spring into early summer, over 200 varieties of rhododendrons and azaleas burst into bloom, which paint the various slopes and garden with a variety of unique colors.</a:t>
            </a:r>
          </a:p>
          <a:p>
            <a:r>
              <a:rPr lang="en-US" b="0" dirty="0"/>
              <a:t>Mid-summer brings the island’s famed rose gardens: </a:t>
            </a:r>
            <a:r>
              <a:rPr lang="en-US" b="0" dirty="0" err="1"/>
              <a:t>Mainau</a:t>
            </a:r>
            <a:r>
              <a:rPr lang="en-US" b="0" dirty="0"/>
              <a:t> hosts roughly 30,000 rose bushes of around 1,200 varieties, arranged in terraces around fountains and classical sculptures throughout the area.</a:t>
            </a:r>
          </a:p>
          <a:p>
            <a:r>
              <a:rPr lang="en-US" b="0" dirty="0"/>
              <a:t>As the year turns toward autumn, </a:t>
            </a:r>
            <a:r>
              <a:rPr lang="en-US" b="0" dirty="0" err="1"/>
              <a:t>Mainau’s</a:t>
            </a:r>
            <a:r>
              <a:rPr lang="en-US" b="0" dirty="0"/>
              <a:t> floral </a:t>
            </a:r>
            <a:r>
              <a:rPr lang="en-US" b="0" dirty="0" err="1"/>
              <a:t>splendour</a:t>
            </a:r>
            <a:r>
              <a:rPr lang="en-US" b="0" dirty="0"/>
              <a:t> shifts again: 20,000 dahlias of many varieties blaze in reds, oranges, pinks. </a:t>
            </a:r>
          </a:p>
          <a:p>
            <a:r>
              <a:rPr lang="en-US" b="0" dirty="0"/>
              <a:t>Beyond seasonal flowers, subtropical and even Mediterranean-style plants such as palms, citrus trees, agaves, bougainvillea flourish die to the lake’s tempered climate. </a:t>
            </a:r>
          </a:p>
          <a:p>
            <a:r>
              <a:rPr lang="en-US" b="0" dirty="0"/>
              <a:t>The result of all this an arboreal tapestry, structured formal gardens, and a seasonal bloom that is different every time you visit, which transforms this small island into a year-round horticultural wonder.</a:t>
            </a:r>
          </a:p>
          <a:p>
            <a:endParaRPr lang="en-US" dirty="0"/>
          </a:p>
        </p:txBody>
      </p:sp>
      <p:sp>
        <p:nvSpPr>
          <p:cNvPr id="4" name="Slide Number Placeholder 3"/>
          <p:cNvSpPr>
            <a:spLocks noGrp="1"/>
          </p:cNvSpPr>
          <p:nvPr>
            <p:ph type="sldNum" sz="quarter" idx="5"/>
          </p:nvPr>
        </p:nvSpPr>
        <p:spPr/>
        <p:txBody>
          <a:bodyPr/>
          <a:lstStyle/>
          <a:p>
            <a:fld id="{72EDB4A3-5E7B-4165-8E5C-0E2B9C0FBDA0}" type="slidenum">
              <a:rPr lang="en-US" smtClean="0"/>
              <a:t>3</a:t>
            </a:fld>
            <a:endParaRPr lang="en-US"/>
          </a:p>
        </p:txBody>
      </p:sp>
    </p:spTree>
    <p:extLst>
      <p:ext uri="{BB962C8B-B14F-4D97-AF65-F5344CB8AC3E}">
        <p14:creationId xmlns:p14="http://schemas.microsoft.com/office/powerpoint/2010/main" val="1627500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Mainau’s</a:t>
            </a:r>
            <a:r>
              <a:rPr lang="en-US" dirty="0"/>
              <a:t> recorded history stretches back to the Middle Ages. In the 13th century, the island came under the control of the Teutonic Order, which was a military and religious order active throughout Central Europe. During their period of ownership, they built both a castle and a church on the island. The church which was dedicated to St. Mary remains one of the island’s central historical landmarks and is still used for religious services, concerts, and other small ceremonies.</a:t>
            </a:r>
          </a:p>
          <a:p>
            <a:r>
              <a:rPr lang="en-US" dirty="0"/>
              <a:t>In 1853, Grand Duke Frederick I of Baden purchased </a:t>
            </a:r>
            <a:r>
              <a:rPr lang="en-US" dirty="0" err="1"/>
              <a:t>Mainau</a:t>
            </a:r>
            <a:r>
              <a:rPr lang="en-US" dirty="0"/>
              <a:t>. He was the one who made </a:t>
            </a:r>
            <a:r>
              <a:rPr lang="en-US" dirty="0" err="1"/>
              <a:t>Mainau</a:t>
            </a:r>
            <a:r>
              <a:rPr lang="en-US" dirty="0"/>
              <a:t> what it is today by reshaping the island into a botanical estate, bringing in exotic tree species and establishing many of the garden structures that still exist. In the early 20th century, the island passed to Count Lennart Bernadotte, a member of Sweden’s royal family. He expanded public access, developed new garden areas, </a:t>
            </a:r>
            <a:r>
              <a:rPr lang="en-US" dirty="0" err="1"/>
              <a:t>andfurther</a:t>
            </a:r>
            <a:r>
              <a:rPr lang="en-US" dirty="0"/>
              <a:t> promoted </a:t>
            </a:r>
            <a:r>
              <a:rPr lang="en-US" dirty="0" err="1"/>
              <a:t>Mainau</a:t>
            </a:r>
            <a:r>
              <a:rPr lang="en-US" dirty="0"/>
              <a:t> as a cultural and botanical site. To preserve the island’s long-term future, he and his family established the </a:t>
            </a:r>
            <a:r>
              <a:rPr lang="en-US" dirty="0" err="1"/>
              <a:t>Mainau</a:t>
            </a:r>
            <a:r>
              <a:rPr lang="en-US" dirty="0"/>
              <a:t> Foundation in 1974. The foundation continues to manage the palace, the church, and the extensive gardens.</a:t>
            </a:r>
          </a:p>
          <a:p>
            <a:endParaRPr lang="en-US" dirty="0"/>
          </a:p>
        </p:txBody>
      </p:sp>
      <p:sp>
        <p:nvSpPr>
          <p:cNvPr id="4" name="Slide Number Placeholder 3"/>
          <p:cNvSpPr>
            <a:spLocks noGrp="1"/>
          </p:cNvSpPr>
          <p:nvPr>
            <p:ph type="sldNum" sz="quarter" idx="5"/>
          </p:nvPr>
        </p:nvSpPr>
        <p:spPr/>
        <p:txBody>
          <a:bodyPr/>
          <a:lstStyle/>
          <a:p>
            <a:fld id="{72EDB4A3-5E7B-4165-8E5C-0E2B9C0FBDA0}" type="slidenum">
              <a:rPr lang="en-US" smtClean="0"/>
              <a:t>4</a:t>
            </a:fld>
            <a:endParaRPr lang="en-US"/>
          </a:p>
        </p:txBody>
      </p:sp>
    </p:spTree>
    <p:extLst>
      <p:ext uri="{BB962C8B-B14F-4D97-AF65-F5344CB8AC3E}">
        <p14:creationId xmlns:p14="http://schemas.microsoft.com/office/powerpoint/2010/main" val="16073141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0122A-8DD8-4350-7FDF-84B9D6CE4B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78713FF-A654-B439-97EB-5890EC8A81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D40F838-8C3B-096D-A74D-F8512481CA7B}"/>
              </a:ext>
            </a:extLst>
          </p:cNvPr>
          <p:cNvSpPr>
            <a:spLocks noGrp="1"/>
          </p:cNvSpPr>
          <p:nvPr>
            <p:ph type="dt" sz="half" idx="10"/>
          </p:nvPr>
        </p:nvSpPr>
        <p:spPr/>
        <p:txBody>
          <a:bodyPr/>
          <a:lstStyle/>
          <a:p>
            <a:fld id="{FFCCCAEF-6258-4A9A-B2B7-0D4E9C16E117}" type="datetimeFigureOut">
              <a:rPr lang="en-US" smtClean="0"/>
              <a:t>11/26/2025</a:t>
            </a:fld>
            <a:endParaRPr lang="en-US"/>
          </a:p>
        </p:txBody>
      </p:sp>
      <p:sp>
        <p:nvSpPr>
          <p:cNvPr id="5" name="Footer Placeholder 4">
            <a:extLst>
              <a:ext uri="{FF2B5EF4-FFF2-40B4-BE49-F238E27FC236}">
                <a16:creationId xmlns:a16="http://schemas.microsoft.com/office/drawing/2014/main" id="{0AF1528B-53FB-05BC-FDAF-13862B1141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55004F-CD5F-BFB2-878E-53E6AF8C5BD8}"/>
              </a:ext>
            </a:extLst>
          </p:cNvPr>
          <p:cNvSpPr>
            <a:spLocks noGrp="1"/>
          </p:cNvSpPr>
          <p:nvPr>
            <p:ph type="sldNum" sz="quarter" idx="12"/>
          </p:nvPr>
        </p:nvSpPr>
        <p:spPr/>
        <p:txBody>
          <a:bodyPr/>
          <a:lstStyle/>
          <a:p>
            <a:fld id="{3138F879-5975-4710-956E-F363A1F868AC}" type="slidenum">
              <a:rPr lang="en-US" smtClean="0"/>
              <a:t>‹#›</a:t>
            </a:fld>
            <a:endParaRPr lang="en-US"/>
          </a:p>
        </p:txBody>
      </p:sp>
    </p:spTree>
    <p:extLst>
      <p:ext uri="{BB962C8B-B14F-4D97-AF65-F5344CB8AC3E}">
        <p14:creationId xmlns:p14="http://schemas.microsoft.com/office/powerpoint/2010/main" val="2891302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8ED88-5AEC-3499-ED1F-A693CED9D0B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1EEB3C9-315A-BDA5-E18C-F351BDCC9D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5D0E3C-B3AD-A408-E827-2EE5AF1439E1}"/>
              </a:ext>
            </a:extLst>
          </p:cNvPr>
          <p:cNvSpPr>
            <a:spLocks noGrp="1"/>
          </p:cNvSpPr>
          <p:nvPr>
            <p:ph type="dt" sz="half" idx="10"/>
          </p:nvPr>
        </p:nvSpPr>
        <p:spPr/>
        <p:txBody>
          <a:bodyPr/>
          <a:lstStyle/>
          <a:p>
            <a:fld id="{FFCCCAEF-6258-4A9A-B2B7-0D4E9C16E117}" type="datetimeFigureOut">
              <a:rPr lang="en-US" smtClean="0"/>
              <a:t>11/26/2025</a:t>
            </a:fld>
            <a:endParaRPr lang="en-US"/>
          </a:p>
        </p:txBody>
      </p:sp>
      <p:sp>
        <p:nvSpPr>
          <p:cNvPr id="5" name="Footer Placeholder 4">
            <a:extLst>
              <a:ext uri="{FF2B5EF4-FFF2-40B4-BE49-F238E27FC236}">
                <a16:creationId xmlns:a16="http://schemas.microsoft.com/office/drawing/2014/main" id="{DB7B81D5-E78A-5EE4-E7F0-30893497E6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3D6D09-0D17-03D9-F8F0-4BAA9EF5918C}"/>
              </a:ext>
            </a:extLst>
          </p:cNvPr>
          <p:cNvSpPr>
            <a:spLocks noGrp="1"/>
          </p:cNvSpPr>
          <p:nvPr>
            <p:ph type="sldNum" sz="quarter" idx="12"/>
          </p:nvPr>
        </p:nvSpPr>
        <p:spPr/>
        <p:txBody>
          <a:bodyPr/>
          <a:lstStyle/>
          <a:p>
            <a:fld id="{3138F879-5975-4710-956E-F363A1F868AC}" type="slidenum">
              <a:rPr lang="en-US" smtClean="0"/>
              <a:t>‹#›</a:t>
            </a:fld>
            <a:endParaRPr lang="en-US"/>
          </a:p>
        </p:txBody>
      </p:sp>
    </p:spTree>
    <p:extLst>
      <p:ext uri="{BB962C8B-B14F-4D97-AF65-F5344CB8AC3E}">
        <p14:creationId xmlns:p14="http://schemas.microsoft.com/office/powerpoint/2010/main" val="282829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A5A1B2-5F36-AF4A-EDFE-3C560977473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891000-1C9C-DB4F-B5C2-FBB3AA3448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2B5B7A-204D-E047-DE68-0196C292DAEF}"/>
              </a:ext>
            </a:extLst>
          </p:cNvPr>
          <p:cNvSpPr>
            <a:spLocks noGrp="1"/>
          </p:cNvSpPr>
          <p:nvPr>
            <p:ph type="dt" sz="half" idx="10"/>
          </p:nvPr>
        </p:nvSpPr>
        <p:spPr/>
        <p:txBody>
          <a:bodyPr/>
          <a:lstStyle/>
          <a:p>
            <a:fld id="{FFCCCAEF-6258-4A9A-B2B7-0D4E9C16E117}" type="datetimeFigureOut">
              <a:rPr lang="en-US" smtClean="0"/>
              <a:t>11/26/2025</a:t>
            </a:fld>
            <a:endParaRPr lang="en-US"/>
          </a:p>
        </p:txBody>
      </p:sp>
      <p:sp>
        <p:nvSpPr>
          <p:cNvPr id="5" name="Footer Placeholder 4">
            <a:extLst>
              <a:ext uri="{FF2B5EF4-FFF2-40B4-BE49-F238E27FC236}">
                <a16:creationId xmlns:a16="http://schemas.microsoft.com/office/drawing/2014/main" id="{0F8F0536-ADAF-AB0A-A8F3-5F0B4640B2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2118A4-D9B4-1BEF-DCF5-4DD441BD5B04}"/>
              </a:ext>
            </a:extLst>
          </p:cNvPr>
          <p:cNvSpPr>
            <a:spLocks noGrp="1"/>
          </p:cNvSpPr>
          <p:nvPr>
            <p:ph type="sldNum" sz="quarter" idx="12"/>
          </p:nvPr>
        </p:nvSpPr>
        <p:spPr/>
        <p:txBody>
          <a:bodyPr/>
          <a:lstStyle/>
          <a:p>
            <a:fld id="{3138F879-5975-4710-956E-F363A1F868AC}" type="slidenum">
              <a:rPr lang="en-US" smtClean="0"/>
              <a:t>‹#›</a:t>
            </a:fld>
            <a:endParaRPr lang="en-US"/>
          </a:p>
        </p:txBody>
      </p:sp>
    </p:spTree>
    <p:extLst>
      <p:ext uri="{BB962C8B-B14F-4D97-AF65-F5344CB8AC3E}">
        <p14:creationId xmlns:p14="http://schemas.microsoft.com/office/powerpoint/2010/main" val="3945805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E788A-1393-A0F2-6C0C-1FC0576818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3740C1-2FBA-A02C-9D0F-1AE4035E5F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4F118E-2954-FEDA-B561-4EB496447774}"/>
              </a:ext>
            </a:extLst>
          </p:cNvPr>
          <p:cNvSpPr>
            <a:spLocks noGrp="1"/>
          </p:cNvSpPr>
          <p:nvPr>
            <p:ph type="dt" sz="half" idx="10"/>
          </p:nvPr>
        </p:nvSpPr>
        <p:spPr/>
        <p:txBody>
          <a:bodyPr/>
          <a:lstStyle/>
          <a:p>
            <a:fld id="{FFCCCAEF-6258-4A9A-B2B7-0D4E9C16E117}" type="datetimeFigureOut">
              <a:rPr lang="en-US" smtClean="0"/>
              <a:t>11/26/2025</a:t>
            </a:fld>
            <a:endParaRPr lang="en-US"/>
          </a:p>
        </p:txBody>
      </p:sp>
      <p:sp>
        <p:nvSpPr>
          <p:cNvPr id="5" name="Footer Placeholder 4">
            <a:extLst>
              <a:ext uri="{FF2B5EF4-FFF2-40B4-BE49-F238E27FC236}">
                <a16:creationId xmlns:a16="http://schemas.microsoft.com/office/drawing/2014/main" id="{6FB117A8-6B8B-29AB-0828-1130394866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8CB059-94AC-E363-1B59-696A9711DD34}"/>
              </a:ext>
            </a:extLst>
          </p:cNvPr>
          <p:cNvSpPr>
            <a:spLocks noGrp="1"/>
          </p:cNvSpPr>
          <p:nvPr>
            <p:ph type="sldNum" sz="quarter" idx="12"/>
          </p:nvPr>
        </p:nvSpPr>
        <p:spPr/>
        <p:txBody>
          <a:bodyPr/>
          <a:lstStyle/>
          <a:p>
            <a:fld id="{3138F879-5975-4710-956E-F363A1F868AC}" type="slidenum">
              <a:rPr lang="en-US" smtClean="0"/>
              <a:t>‹#›</a:t>
            </a:fld>
            <a:endParaRPr lang="en-US"/>
          </a:p>
        </p:txBody>
      </p:sp>
    </p:spTree>
    <p:extLst>
      <p:ext uri="{BB962C8B-B14F-4D97-AF65-F5344CB8AC3E}">
        <p14:creationId xmlns:p14="http://schemas.microsoft.com/office/powerpoint/2010/main" val="25334356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941E3-26CE-5C62-1F1B-9909349684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866DFE6-4AE8-C4C6-75B5-AF461013776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F00240-B53E-0899-5D8D-5FFD29E10202}"/>
              </a:ext>
            </a:extLst>
          </p:cNvPr>
          <p:cNvSpPr>
            <a:spLocks noGrp="1"/>
          </p:cNvSpPr>
          <p:nvPr>
            <p:ph type="dt" sz="half" idx="10"/>
          </p:nvPr>
        </p:nvSpPr>
        <p:spPr/>
        <p:txBody>
          <a:bodyPr/>
          <a:lstStyle/>
          <a:p>
            <a:fld id="{FFCCCAEF-6258-4A9A-B2B7-0D4E9C16E117}" type="datetimeFigureOut">
              <a:rPr lang="en-US" smtClean="0"/>
              <a:t>11/26/2025</a:t>
            </a:fld>
            <a:endParaRPr lang="en-US"/>
          </a:p>
        </p:txBody>
      </p:sp>
      <p:sp>
        <p:nvSpPr>
          <p:cNvPr id="5" name="Footer Placeholder 4">
            <a:extLst>
              <a:ext uri="{FF2B5EF4-FFF2-40B4-BE49-F238E27FC236}">
                <a16:creationId xmlns:a16="http://schemas.microsoft.com/office/drawing/2014/main" id="{85E95C40-1F55-CCB3-1B92-DAC856762F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6FA7C7-81F9-CA57-C146-157E299EE353}"/>
              </a:ext>
            </a:extLst>
          </p:cNvPr>
          <p:cNvSpPr>
            <a:spLocks noGrp="1"/>
          </p:cNvSpPr>
          <p:nvPr>
            <p:ph type="sldNum" sz="quarter" idx="12"/>
          </p:nvPr>
        </p:nvSpPr>
        <p:spPr/>
        <p:txBody>
          <a:bodyPr/>
          <a:lstStyle/>
          <a:p>
            <a:fld id="{3138F879-5975-4710-956E-F363A1F868AC}" type="slidenum">
              <a:rPr lang="en-US" smtClean="0"/>
              <a:t>‹#›</a:t>
            </a:fld>
            <a:endParaRPr lang="en-US"/>
          </a:p>
        </p:txBody>
      </p:sp>
    </p:spTree>
    <p:extLst>
      <p:ext uri="{BB962C8B-B14F-4D97-AF65-F5344CB8AC3E}">
        <p14:creationId xmlns:p14="http://schemas.microsoft.com/office/powerpoint/2010/main" val="5432994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8480F-B4D2-1E57-F86B-2022D7CF8E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4E3101-9900-02A2-0A1E-8F95963EEC2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7154B53-3D17-4CEF-097A-56BE628D7BD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1F3C0C-07C4-7495-15E0-E784D806394A}"/>
              </a:ext>
            </a:extLst>
          </p:cNvPr>
          <p:cNvSpPr>
            <a:spLocks noGrp="1"/>
          </p:cNvSpPr>
          <p:nvPr>
            <p:ph type="dt" sz="half" idx="10"/>
          </p:nvPr>
        </p:nvSpPr>
        <p:spPr/>
        <p:txBody>
          <a:bodyPr/>
          <a:lstStyle/>
          <a:p>
            <a:fld id="{FFCCCAEF-6258-4A9A-B2B7-0D4E9C16E117}" type="datetimeFigureOut">
              <a:rPr lang="en-US" smtClean="0"/>
              <a:t>11/26/2025</a:t>
            </a:fld>
            <a:endParaRPr lang="en-US"/>
          </a:p>
        </p:txBody>
      </p:sp>
      <p:sp>
        <p:nvSpPr>
          <p:cNvPr id="6" name="Footer Placeholder 5">
            <a:extLst>
              <a:ext uri="{FF2B5EF4-FFF2-40B4-BE49-F238E27FC236}">
                <a16:creationId xmlns:a16="http://schemas.microsoft.com/office/drawing/2014/main" id="{AC9042AA-7D18-0D5D-F923-54D5FB11D0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BEB746-3A36-B6D9-AD61-D0F2D3A8478D}"/>
              </a:ext>
            </a:extLst>
          </p:cNvPr>
          <p:cNvSpPr>
            <a:spLocks noGrp="1"/>
          </p:cNvSpPr>
          <p:nvPr>
            <p:ph type="sldNum" sz="quarter" idx="12"/>
          </p:nvPr>
        </p:nvSpPr>
        <p:spPr/>
        <p:txBody>
          <a:bodyPr/>
          <a:lstStyle/>
          <a:p>
            <a:fld id="{3138F879-5975-4710-956E-F363A1F868AC}" type="slidenum">
              <a:rPr lang="en-US" smtClean="0"/>
              <a:t>‹#›</a:t>
            </a:fld>
            <a:endParaRPr lang="en-US"/>
          </a:p>
        </p:txBody>
      </p:sp>
    </p:spTree>
    <p:extLst>
      <p:ext uri="{BB962C8B-B14F-4D97-AF65-F5344CB8AC3E}">
        <p14:creationId xmlns:p14="http://schemas.microsoft.com/office/powerpoint/2010/main" val="3844809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5CD4-217B-EDED-8972-B413D06E369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E75DD0-80DB-9D5E-D380-F6D32217CB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68AB682-5CB6-8412-5F50-014DE4F5678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C7D4799-8EA8-FF55-F3D3-D199E8C0EE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3FAF65-6317-F41A-8B42-9ED0602292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20E4284-CC56-5A11-6658-5A04D7ADCFDD}"/>
              </a:ext>
            </a:extLst>
          </p:cNvPr>
          <p:cNvSpPr>
            <a:spLocks noGrp="1"/>
          </p:cNvSpPr>
          <p:nvPr>
            <p:ph type="dt" sz="half" idx="10"/>
          </p:nvPr>
        </p:nvSpPr>
        <p:spPr/>
        <p:txBody>
          <a:bodyPr/>
          <a:lstStyle/>
          <a:p>
            <a:fld id="{FFCCCAEF-6258-4A9A-B2B7-0D4E9C16E117}" type="datetimeFigureOut">
              <a:rPr lang="en-US" smtClean="0"/>
              <a:t>11/26/2025</a:t>
            </a:fld>
            <a:endParaRPr lang="en-US"/>
          </a:p>
        </p:txBody>
      </p:sp>
      <p:sp>
        <p:nvSpPr>
          <p:cNvPr id="8" name="Footer Placeholder 7">
            <a:extLst>
              <a:ext uri="{FF2B5EF4-FFF2-40B4-BE49-F238E27FC236}">
                <a16:creationId xmlns:a16="http://schemas.microsoft.com/office/drawing/2014/main" id="{0BC231F5-BDB7-C389-A153-31D0FB255E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276B0C7-4282-27B6-D28C-87BF084E6846}"/>
              </a:ext>
            </a:extLst>
          </p:cNvPr>
          <p:cNvSpPr>
            <a:spLocks noGrp="1"/>
          </p:cNvSpPr>
          <p:nvPr>
            <p:ph type="sldNum" sz="quarter" idx="12"/>
          </p:nvPr>
        </p:nvSpPr>
        <p:spPr/>
        <p:txBody>
          <a:bodyPr/>
          <a:lstStyle/>
          <a:p>
            <a:fld id="{3138F879-5975-4710-956E-F363A1F868AC}" type="slidenum">
              <a:rPr lang="en-US" smtClean="0"/>
              <a:t>‹#›</a:t>
            </a:fld>
            <a:endParaRPr lang="en-US"/>
          </a:p>
        </p:txBody>
      </p:sp>
    </p:spTree>
    <p:extLst>
      <p:ext uri="{BB962C8B-B14F-4D97-AF65-F5344CB8AC3E}">
        <p14:creationId xmlns:p14="http://schemas.microsoft.com/office/powerpoint/2010/main" val="2493031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3EE02-F451-D0F2-6D61-135FD775C2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F8CC23F-FC24-B9C4-A227-0D21908532FC}"/>
              </a:ext>
            </a:extLst>
          </p:cNvPr>
          <p:cNvSpPr>
            <a:spLocks noGrp="1"/>
          </p:cNvSpPr>
          <p:nvPr>
            <p:ph type="dt" sz="half" idx="10"/>
          </p:nvPr>
        </p:nvSpPr>
        <p:spPr/>
        <p:txBody>
          <a:bodyPr/>
          <a:lstStyle/>
          <a:p>
            <a:fld id="{FFCCCAEF-6258-4A9A-B2B7-0D4E9C16E117}" type="datetimeFigureOut">
              <a:rPr lang="en-US" smtClean="0"/>
              <a:t>11/26/2025</a:t>
            </a:fld>
            <a:endParaRPr lang="en-US"/>
          </a:p>
        </p:txBody>
      </p:sp>
      <p:sp>
        <p:nvSpPr>
          <p:cNvPr id="4" name="Footer Placeholder 3">
            <a:extLst>
              <a:ext uri="{FF2B5EF4-FFF2-40B4-BE49-F238E27FC236}">
                <a16:creationId xmlns:a16="http://schemas.microsoft.com/office/drawing/2014/main" id="{2237BA6F-F2AF-451A-BE1F-C44C7C6E0A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B00003-0CEF-86CB-BBFE-C3C748EF9A83}"/>
              </a:ext>
            </a:extLst>
          </p:cNvPr>
          <p:cNvSpPr>
            <a:spLocks noGrp="1"/>
          </p:cNvSpPr>
          <p:nvPr>
            <p:ph type="sldNum" sz="quarter" idx="12"/>
          </p:nvPr>
        </p:nvSpPr>
        <p:spPr/>
        <p:txBody>
          <a:bodyPr/>
          <a:lstStyle/>
          <a:p>
            <a:fld id="{3138F879-5975-4710-956E-F363A1F868AC}" type="slidenum">
              <a:rPr lang="en-US" smtClean="0"/>
              <a:t>‹#›</a:t>
            </a:fld>
            <a:endParaRPr lang="en-US"/>
          </a:p>
        </p:txBody>
      </p:sp>
    </p:spTree>
    <p:extLst>
      <p:ext uri="{BB962C8B-B14F-4D97-AF65-F5344CB8AC3E}">
        <p14:creationId xmlns:p14="http://schemas.microsoft.com/office/powerpoint/2010/main" val="164560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AF6FD5-1B7D-088F-855C-3694F1AE4142}"/>
              </a:ext>
            </a:extLst>
          </p:cNvPr>
          <p:cNvSpPr>
            <a:spLocks noGrp="1"/>
          </p:cNvSpPr>
          <p:nvPr>
            <p:ph type="dt" sz="half" idx="10"/>
          </p:nvPr>
        </p:nvSpPr>
        <p:spPr/>
        <p:txBody>
          <a:bodyPr/>
          <a:lstStyle/>
          <a:p>
            <a:fld id="{FFCCCAEF-6258-4A9A-B2B7-0D4E9C16E117}" type="datetimeFigureOut">
              <a:rPr lang="en-US" smtClean="0"/>
              <a:t>11/26/2025</a:t>
            </a:fld>
            <a:endParaRPr lang="en-US"/>
          </a:p>
        </p:txBody>
      </p:sp>
      <p:sp>
        <p:nvSpPr>
          <p:cNvPr id="3" name="Footer Placeholder 2">
            <a:extLst>
              <a:ext uri="{FF2B5EF4-FFF2-40B4-BE49-F238E27FC236}">
                <a16:creationId xmlns:a16="http://schemas.microsoft.com/office/drawing/2014/main" id="{07124370-9A60-4392-F5C0-19A3C74FDA8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8BB18E-BE7A-7B05-2CE0-F27F49B2E118}"/>
              </a:ext>
            </a:extLst>
          </p:cNvPr>
          <p:cNvSpPr>
            <a:spLocks noGrp="1"/>
          </p:cNvSpPr>
          <p:nvPr>
            <p:ph type="sldNum" sz="quarter" idx="12"/>
          </p:nvPr>
        </p:nvSpPr>
        <p:spPr/>
        <p:txBody>
          <a:bodyPr/>
          <a:lstStyle/>
          <a:p>
            <a:fld id="{3138F879-5975-4710-956E-F363A1F868AC}" type="slidenum">
              <a:rPr lang="en-US" smtClean="0"/>
              <a:t>‹#›</a:t>
            </a:fld>
            <a:endParaRPr lang="en-US"/>
          </a:p>
        </p:txBody>
      </p:sp>
    </p:spTree>
    <p:extLst>
      <p:ext uri="{BB962C8B-B14F-4D97-AF65-F5344CB8AC3E}">
        <p14:creationId xmlns:p14="http://schemas.microsoft.com/office/powerpoint/2010/main" val="18124536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ABB90-DED5-CCE8-AF70-8F57013F9B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AE4039A-0DEE-5795-CAE7-B87452F53A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3E5DB3-912A-8BF3-45ED-86A9F2A108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6F523F-72D3-6C54-EE7A-DB3722982D5F}"/>
              </a:ext>
            </a:extLst>
          </p:cNvPr>
          <p:cNvSpPr>
            <a:spLocks noGrp="1"/>
          </p:cNvSpPr>
          <p:nvPr>
            <p:ph type="dt" sz="half" idx="10"/>
          </p:nvPr>
        </p:nvSpPr>
        <p:spPr/>
        <p:txBody>
          <a:bodyPr/>
          <a:lstStyle/>
          <a:p>
            <a:fld id="{FFCCCAEF-6258-4A9A-B2B7-0D4E9C16E117}" type="datetimeFigureOut">
              <a:rPr lang="en-US" smtClean="0"/>
              <a:t>11/26/2025</a:t>
            </a:fld>
            <a:endParaRPr lang="en-US"/>
          </a:p>
        </p:txBody>
      </p:sp>
      <p:sp>
        <p:nvSpPr>
          <p:cNvPr id="6" name="Footer Placeholder 5">
            <a:extLst>
              <a:ext uri="{FF2B5EF4-FFF2-40B4-BE49-F238E27FC236}">
                <a16:creationId xmlns:a16="http://schemas.microsoft.com/office/drawing/2014/main" id="{F00CCDE5-C063-F1F1-1EC6-192A1FCACB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145EB1-3831-1B5B-2191-A5C14C71FEA9}"/>
              </a:ext>
            </a:extLst>
          </p:cNvPr>
          <p:cNvSpPr>
            <a:spLocks noGrp="1"/>
          </p:cNvSpPr>
          <p:nvPr>
            <p:ph type="sldNum" sz="quarter" idx="12"/>
          </p:nvPr>
        </p:nvSpPr>
        <p:spPr/>
        <p:txBody>
          <a:bodyPr/>
          <a:lstStyle/>
          <a:p>
            <a:fld id="{3138F879-5975-4710-956E-F363A1F868AC}" type="slidenum">
              <a:rPr lang="en-US" smtClean="0"/>
              <a:t>‹#›</a:t>
            </a:fld>
            <a:endParaRPr lang="en-US"/>
          </a:p>
        </p:txBody>
      </p:sp>
    </p:spTree>
    <p:extLst>
      <p:ext uri="{BB962C8B-B14F-4D97-AF65-F5344CB8AC3E}">
        <p14:creationId xmlns:p14="http://schemas.microsoft.com/office/powerpoint/2010/main" val="39927589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9111F-0091-6B41-4CF7-1B2C947826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B86011E-24F6-05DF-E97A-5BC961B9A0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F341185-0DAC-3F79-1C08-B52681D33F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29733B-BA5C-B28E-76BA-B1871CE340A9}"/>
              </a:ext>
            </a:extLst>
          </p:cNvPr>
          <p:cNvSpPr>
            <a:spLocks noGrp="1"/>
          </p:cNvSpPr>
          <p:nvPr>
            <p:ph type="dt" sz="half" idx="10"/>
          </p:nvPr>
        </p:nvSpPr>
        <p:spPr/>
        <p:txBody>
          <a:bodyPr/>
          <a:lstStyle/>
          <a:p>
            <a:fld id="{FFCCCAEF-6258-4A9A-B2B7-0D4E9C16E117}" type="datetimeFigureOut">
              <a:rPr lang="en-US" smtClean="0"/>
              <a:t>11/26/2025</a:t>
            </a:fld>
            <a:endParaRPr lang="en-US"/>
          </a:p>
        </p:txBody>
      </p:sp>
      <p:sp>
        <p:nvSpPr>
          <p:cNvPr id="6" name="Footer Placeholder 5">
            <a:extLst>
              <a:ext uri="{FF2B5EF4-FFF2-40B4-BE49-F238E27FC236}">
                <a16:creationId xmlns:a16="http://schemas.microsoft.com/office/drawing/2014/main" id="{B4EDFA77-E476-4220-3AA5-9E5460FA18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1177C6-FCBD-7B5D-A4FB-2349E2E867E5}"/>
              </a:ext>
            </a:extLst>
          </p:cNvPr>
          <p:cNvSpPr>
            <a:spLocks noGrp="1"/>
          </p:cNvSpPr>
          <p:nvPr>
            <p:ph type="sldNum" sz="quarter" idx="12"/>
          </p:nvPr>
        </p:nvSpPr>
        <p:spPr/>
        <p:txBody>
          <a:bodyPr/>
          <a:lstStyle/>
          <a:p>
            <a:fld id="{3138F879-5975-4710-956E-F363A1F868AC}" type="slidenum">
              <a:rPr lang="en-US" smtClean="0"/>
              <a:t>‹#›</a:t>
            </a:fld>
            <a:endParaRPr lang="en-US"/>
          </a:p>
        </p:txBody>
      </p:sp>
    </p:spTree>
    <p:extLst>
      <p:ext uri="{BB962C8B-B14F-4D97-AF65-F5344CB8AC3E}">
        <p14:creationId xmlns:p14="http://schemas.microsoft.com/office/powerpoint/2010/main" val="29749940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A03162-9CEA-1B24-0B26-E426799671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8FE32F-A2B9-D35C-0707-4C5E817E14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A1B33-C36E-BE92-D68F-C64CB19D25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FCCCAEF-6258-4A9A-B2B7-0D4E9C16E117}" type="datetimeFigureOut">
              <a:rPr lang="en-US" smtClean="0"/>
              <a:t>11/26/2025</a:t>
            </a:fld>
            <a:endParaRPr lang="en-US"/>
          </a:p>
        </p:txBody>
      </p:sp>
      <p:sp>
        <p:nvSpPr>
          <p:cNvPr id="5" name="Footer Placeholder 4">
            <a:extLst>
              <a:ext uri="{FF2B5EF4-FFF2-40B4-BE49-F238E27FC236}">
                <a16:creationId xmlns:a16="http://schemas.microsoft.com/office/drawing/2014/main" id="{822D1E8E-F40A-7B0C-51C2-D982AE41E8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78A9181-B695-F7A5-CA77-9DA7119935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138F879-5975-4710-956E-F363A1F868AC}" type="slidenum">
              <a:rPr lang="en-US" smtClean="0"/>
              <a:t>‹#›</a:t>
            </a:fld>
            <a:endParaRPr lang="en-US"/>
          </a:p>
        </p:txBody>
      </p:sp>
    </p:spTree>
    <p:extLst>
      <p:ext uri="{BB962C8B-B14F-4D97-AF65-F5344CB8AC3E}">
        <p14:creationId xmlns:p14="http://schemas.microsoft.com/office/powerpoint/2010/main" val="1647652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58581-262C-0C10-2479-B1893AF22A28}"/>
              </a:ext>
            </a:extLst>
          </p:cNvPr>
          <p:cNvSpPr>
            <a:spLocks noGrp="1"/>
          </p:cNvSpPr>
          <p:nvPr>
            <p:ph type="ctrTitle"/>
          </p:nvPr>
        </p:nvSpPr>
        <p:spPr/>
        <p:txBody>
          <a:bodyPr/>
          <a:lstStyle/>
          <a:p>
            <a:r>
              <a:rPr lang="en-US" dirty="0" err="1"/>
              <a:t>Woche</a:t>
            </a:r>
            <a:r>
              <a:rPr lang="en-US" dirty="0"/>
              <a:t> 14: Cultural Presentation</a:t>
            </a:r>
          </a:p>
        </p:txBody>
      </p:sp>
      <p:sp>
        <p:nvSpPr>
          <p:cNvPr id="3" name="Subtitle 2">
            <a:extLst>
              <a:ext uri="{FF2B5EF4-FFF2-40B4-BE49-F238E27FC236}">
                <a16:creationId xmlns:a16="http://schemas.microsoft.com/office/drawing/2014/main" id="{B0EFB9CD-B8D7-DCE4-C62C-939634821261}"/>
              </a:ext>
            </a:extLst>
          </p:cNvPr>
          <p:cNvSpPr>
            <a:spLocks noGrp="1"/>
          </p:cNvSpPr>
          <p:nvPr>
            <p:ph type="subTitle" idx="1"/>
          </p:nvPr>
        </p:nvSpPr>
        <p:spPr/>
        <p:txBody>
          <a:bodyPr/>
          <a:lstStyle/>
          <a:p>
            <a:r>
              <a:rPr lang="en-US" dirty="0"/>
              <a:t>Kyle Lund</a:t>
            </a:r>
          </a:p>
        </p:txBody>
      </p:sp>
    </p:spTree>
    <p:extLst>
      <p:ext uri="{BB962C8B-B14F-4D97-AF65-F5344CB8AC3E}">
        <p14:creationId xmlns:p14="http://schemas.microsoft.com/office/powerpoint/2010/main" val="9073821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CA0D1-1928-80D9-BF73-2C594F57D396}"/>
              </a:ext>
            </a:extLst>
          </p:cNvPr>
          <p:cNvSpPr>
            <a:spLocks noGrp="1"/>
          </p:cNvSpPr>
          <p:nvPr>
            <p:ph type="title"/>
          </p:nvPr>
        </p:nvSpPr>
        <p:spPr/>
        <p:txBody>
          <a:bodyPr/>
          <a:lstStyle/>
          <a:p>
            <a:r>
              <a:rPr lang="en-US" dirty="0"/>
              <a:t>Geography</a:t>
            </a:r>
          </a:p>
        </p:txBody>
      </p:sp>
      <p:sp>
        <p:nvSpPr>
          <p:cNvPr id="3" name="Content Placeholder 2">
            <a:extLst>
              <a:ext uri="{FF2B5EF4-FFF2-40B4-BE49-F238E27FC236}">
                <a16:creationId xmlns:a16="http://schemas.microsoft.com/office/drawing/2014/main" id="{145B57FB-DB5C-B70E-C703-A0E6008A19DF}"/>
              </a:ext>
            </a:extLst>
          </p:cNvPr>
          <p:cNvSpPr>
            <a:spLocks noGrp="1"/>
          </p:cNvSpPr>
          <p:nvPr>
            <p:ph sz="half" idx="1"/>
          </p:nvPr>
        </p:nvSpPr>
        <p:spPr/>
        <p:txBody>
          <a:bodyPr/>
          <a:lstStyle/>
          <a:p>
            <a:r>
              <a:rPr lang="en-US" dirty="0"/>
              <a:t>45 hectares</a:t>
            </a:r>
          </a:p>
          <a:p>
            <a:r>
              <a:rPr lang="en-US" dirty="0"/>
              <a:t>Mild climate</a:t>
            </a:r>
          </a:p>
          <a:p>
            <a:r>
              <a:rPr lang="en-US" dirty="0"/>
              <a:t>Suited for large-scale horticulture</a:t>
            </a:r>
          </a:p>
        </p:txBody>
      </p:sp>
      <p:pic>
        <p:nvPicPr>
          <p:cNvPr id="5" name="Content Placeholder 4">
            <a:extLst>
              <a:ext uri="{FF2B5EF4-FFF2-40B4-BE49-F238E27FC236}">
                <a16:creationId xmlns:a16="http://schemas.microsoft.com/office/drawing/2014/main" id="{94AC5475-B0F4-D7FB-A5BD-D75D7DFF2964}"/>
              </a:ext>
            </a:extLst>
          </p:cNvPr>
          <p:cNvPicPr>
            <a:picLocks noGrp="1" noChangeAspect="1"/>
          </p:cNvPicPr>
          <p:nvPr>
            <p:ph sz="half" idx="2"/>
          </p:nvPr>
        </p:nvPicPr>
        <p:blipFill>
          <a:blip r:embed="rId3"/>
          <a:srcRect l="8501" r="15100"/>
          <a:stretch>
            <a:fillRect/>
          </a:stretch>
        </p:blipFill>
        <p:spPr>
          <a:xfrm>
            <a:off x="6324339" y="2093255"/>
            <a:ext cx="5469933" cy="3409383"/>
          </a:xfrm>
          <a:prstGeom prst="rect">
            <a:avLst/>
          </a:prstGeom>
        </p:spPr>
      </p:pic>
      <p:sp>
        <p:nvSpPr>
          <p:cNvPr id="6" name="TextBox 5">
            <a:extLst>
              <a:ext uri="{FF2B5EF4-FFF2-40B4-BE49-F238E27FC236}">
                <a16:creationId xmlns:a16="http://schemas.microsoft.com/office/drawing/2014/main" id="{CE87D1FB-3F1F-EFB4-80E1-23F98411B714}"/>
              </a:ext>
            </a:extLst>
          </p:cNvPr>
          <p:cNvSpPr txBox="1"/>
          <p:nvPr/>
        </p:nvSpPr>
        <p:spPr>
          <a:xfrm>
            <a:off x="6324339" y="5965902"/>
            <a:ext cx="5350988" cy="276999"/>
          </a:xfrm>
          <a:prstGeom prst="rect">
            <a:avLst/>
          </a:prstGeom>
          <a:noFill/>
        </p:spPr>
        <p:txBody>
          <a:bodyPr wrap="square" rtlCol="0">
            <a:spAutoFit/>
          </a:bodyPr>
          <a:lstStyle/>
          <a:p>
            <a:r>
              <a:rPr lang="en-US" sz="1200" dirty="0"/>
              <a:t>https://www.mainau.de/en/home</a:t>
            </a:r>
          </a:p>
        </p:txBody>
      </p:sp>
      <p:sp>
        <p:nvSpPr>
          <p:cNvPr id="7" name="TextBox 6">
            <a:extLst>
              <a:ext uri="{FF2B5EF4-FFF2-40B4-BE49-F238E27FC236}">
                <a16:creationId xmlns:a16="http://schemas.microsoft.com/office/drawing/2014/main" id="{D58D63D4-846D-1B82-313A-D5F49C3E8FDD}"/>
              </a:ext>
            </a:extLst>
          </p:cNvPr>
          <p:cNvSpPr txBox="1"/>
          <p:nvPr/>
        </p:nvSpPr>
        <p:spPr>
          <a:xfrm>
            <a:off x="1114425" y="5965902"/>
            <a:ext cx="3990975" cy="276999"/>
          </a:xfrm>
          <a:prstGeom prst="rect">
            <a:avLst/>
          </a:prstGeom>
          <a:noFill/>
        </p:spPr>
        <p:txBody>
          <a:bodyPr wrap="square" rtlCol="0">
            <a:spAutoFit/>
          </a:bodyPr>
          <a:lstStyle/>
          <a:p>
            <a:r>
              <a:rPr lang="en-US" sz="1200" dirty="0"/>
              <a:t>https://www.mainau.de/en/home</a:t>
            </a:r>
          </a:p>
        </p:txBody>
      </p:sp>
    </p:spTree>
    <p:extLst>
      <p:ext uri="{BB962C8B-B14F-4D97-AF65-F5344CB8AC3E}">
        <p14:creationId xmlns:p14="http://schemas.microsoft.com/office/powerpoint/2010/main" val="1219477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0E9221-C376-D7F6-C217-8FBBE57D98F9}"/>
              </a:ext>
            </a:extLst>
          </p:cNvPr>
          <p:cNvSpPr>
            <a:spLocks noGrp="1"/>
          </p:cNvSpPr>
          <p:nvPr>
            <p:ph type="title"/>
          </p:nvPr>
        </p:nvSpPr>
        <p:spPr/>
        <p:txBody>
          <a:bodyPr/>
          <a:lstStyle/>
          <a:p>
            <a:r>
              <a:rPr lang="en-US" dirty="0"/>
              <a:t>Flora</a:t>
            </a:r>
          </a:p>
        </p:txBody>
      </p:sp>
      <p:sp>
        <p:nvSpPr>
          <p:cNvPr id="5" name="Content Placeholder 4">
            <a:extLst>
              <a:ext uri="{FF2B5EF4-FFF2-40B4-BE49-F238E27FC236}">
                <a16:creationId xmlns:a16="http://schemas.microsoft.com/office/drawing/2014/main" id="{3FB96408-B8D8-AD44-49C4-3E7F90DA1ABF}"/>
              </a:ext>
            </a:extLst>
          </p:cNvPr>
          <p:cNvSpPr>
            <a:spLocks noGrp="1"/>
          </p:cNvSpPr>
          <p:nvPr>
            <p:ph sz="half" idx="1"/>
          </p:nvPr>
        </p:nvSpPr>
        <p:spPr/>
        <p:txBody>
          <a:bodyPr/>
          <a:lstStyle/>
          <a:p>
            <a:r>
              <a:rPr lang="en-US" dirty="0"/>
              <a:t>Flowering Island</a:t>
            </a:r>
          </a:p>
          <a:p>
            <a:r>
              <a:rPr lang="en-US" dirty="0"/>
              <a:t>Arboretum housing 500 different tree species</a:t>
            </a:r>
          </a:p>
          <a:p>
            <a:r>
              <a:rPr lang="en-US" dirty="0"/>
              <a:t>Seasonal blooms</a:t>
            </a:r>
          </a:p>
          <a:p>
            <a:r>
              <a:rPr lang="en-US" dirty="0"/>
              <a:t>Rose gardens</a:t>
            </a:r>
          </a:p>
        </p:txBody>
      </p:sp>
      <p:pic>
        <p:nvPicPr>
          <p:cNvPr id="9" name="Content Placeholder 8">
            <a:extLst>
              <a:ext uri="{FF2B5EF4-FFF2-40B4-BE49-F238E27FC236}">
                <a16:creationId xmlns:a16="http://schemas.microsoft.com/office/drawing/2014/main" id="{F9211891-C5BE-A9B7-1E98-3170D031B862}"/>
              </a:ext>
            </a:extLst>
          </p:cNvPr>
          <p:cNvPicPr>
            <a:picLocks noGrp="1" noChangeAspect="1"/>
          </p:cNvPicPr>
          <p:nvPr>
            <p:ph sz="half" idx="2"/>
          </p:nvPr>
        </p:nvPicPr>
        <p:blipFill>
          <a:blip r:embed="rId3"/>
          <a:stretch>
            <a:fillRect/>
          </a:stretch>
        </p:blipFill>
        <p:spPr>
          <a:xfrm>
            <a:off x="6172200" y="2058194"/>
            <a:ext cx="5181600" cy="3886200"/>
          </a:xfrm>
          <a:prstGeom prst="rect">
            <a:avLst/>
          </a:prstGeom>
        </p:spPr>
      </p:pic>
      <p:sp>
        <p:nvSpPr>
          <p:cNvPr id="7" name="TextBox 6">
            <a:extLst>
              <a:ext uri="{FF2B5EF4-FFF2-40B4-BE49-F238E27FC236}">
                <a16:creationId xmlns:a16="http://schemas.microsoft.com/office/drawing/2014/main" id="{7FD67BDD-F570-0C45-3202-4C9B9C7A7C37}"/>
              </a:ext>
            </a:extLst>
          </p:cNvPr>
          <p:cNvSpPr txBox="1"/>
          <p:nvPr/>
        </p:nvSpPr>
        <p:spPr>
          <a:xfrm>
            <a:off x="6324339" y="5965902"/>
            <a:ext cx="5350988" cy="276999"/>
          </a:xfrm>
          <a:prstGeom prst="rect">
            <a:avLst/>
          </a:prstGeom>
          <a:noFill/>
        </p:spPr>
        <p:txBody>
          <a:bodyPr wrap="square" rtlCol="0">
            <a:spAutoFit/>
          </a:bodyPr>
          <a:lstStyle/>
          <a:p>
            <a:r>
              <a:rPr lang="en-US" sz="1200" dirty="0"/>
              <a:t>https://www.mainau.de/de/sehenswuerdigkeiten/palmenhaus</a:t>
            </a:r>
          </a:p>
        </p:txBody>
      </p:sp>
      <p:sp>
        <p:nvSpPr>
          <p:cNvPr id="8" name="TextBox 7">
            <a:extLst>
              <a:ext uri="{FF2B5EF4-FFF2-40B4-BE49-F238E27FC236}">
                <a16:creationId xmlns:a16="http://schemas.microsoft.com/office/drawing/2014/main" id="{AA2AA2D8-5D89-9134-4532-C0A149D29D42}"/>
              </a:ext>
            </a:extLst>
          </p:cNvPr>
          <p:cNvSpPr txBox="1"/>
          <p:nvPr/>
        </p:nvSpPr>
        <p:spPr>
          <a:xfrm>
            <a:off x="1114425" y="5965902"/>
            <a:ext cx="3990975" cy="461665"/>
          </a:xfrm>
          <a:prstGeom prst="rect">
            <a:avLst/>
          </a:prstGeom>
          <a:noFill/>
        </p:spPr>
        <p:txBody>
          <a:bodyPr wrap="square" rtlCol="0">
            <a:spAutoFit/>
          </a:bodyPr>
          <a:lstStyle/>
          <a:p>
            <a:r>
              <a:rPr lang="en-US" sz="1200" dirty="0"/>
              <a:t>https://facts.net/world/landmarks/25-facts-about-mainau/</a:t>
            </a:r>
          </a:p>
        </p:txBody>
      </p:sp>
    </p:spTree>
    <p:extLst>
      <p:ext uri="{BB962C8B-B14F-4D97-AF65-F5344CB8AC3E}">
        <p14:creationId xmlns:p14="http://schemas.microsoft.com/office/powerpoint/2010/main" val="1603486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EFA56-BCB8-71CD-7E99-A45F51135794}"/>
              </a:ext>
            </a:extLst>
          </p:cNvPr>
          <p:cNvSpPr>
            <a:spLocks noGrp="1"/>
          </p:cNvSpPr>
          <p:nvPr>
            <p:ph type="title"/>
          </p:nvPr>
        </p:nvSpPr>
        <p:spPr/>
        <p:txBody>
          <a:bodyPr/>
          <a:lstStyle/>
          <a:p>
            <a:r>
              <a:rPr lang="en-US" dirty="0"/>
              <a:t>History</a:t>
            </a:r>
          </a:p>
        </p:txBody>
      </p:sp>
      <p:sp>
        <p:nvSpPr>
          <p:cNvPr id="3" name="Content Placeholder 2">
            <a:extLst>
              <a:ext uri="{FF2B5EF4-FFF2-40B4-BE49-F238E27FC236}">
                <a16:creationId xmlns:a16="http://schemas.microsoft.com/office/drawing/2014/main" id="{EC39F783-9CFC-BCAC-B40E-0C30FBBFF7D4}"/>
              </a:ext>
            </a:extLst>
          </p:cNvPr>
          <p:cNvSpPr>
            <a:spLocks noGrp="1"/>
          </p:cNvSpPr>
          <p:nvPr>
            <p:ph sz="half" idx="1"/>
          </p:nvPr>
        </p:nvSpPr>
        <p:spPr/>
        <p:txBody>
          <a:bodyPr/>
          <a:lstStyle/>
          <a:p>
            <a:r>
              <a:rPr lang="en-US" dirty="0"/>
              <a:t>Teutonic Order</a:t>
            </a:r>
          </a:p>
          <a:p>
            <a:r>
              <a:rPr lang="en-US" dirty="0"/>
              <a:t>Church of St. Mary</a:t>
            </a:r>
          </a:p>
          <a:p>
            <a:r>
              <a:rPr lang="en-US" dirty="0"/>
              <a:t>Grand Duke Frederick I</a:t>
            </a:r>
          </a:p>
          <a:p>
            <a:r>
              <a:rPr lang="en-US" dirty="0" err="1"/>
              <a:t>Mainau</a:t>
            </a:r>
            <a:r>
              <a:rPr lang="en-US" dirty="0"/>
              <a:t> Foundation</a:t>
            </a:r>
          </a:p>
          <a:p>
            <a:endParaRPr lang="en-US" dirty="0"/>
          </a:p>
        </p:txBody>
      </p:sp>
      <p:pic>
        <p:nvPicPr>
          <p:cNvPr id="9" name="Content Placeholder 8">
            <a:extLst>
              <a:ext uri="{FF2B5EF4-FFF2-40B4-BE49-F238E27FC236}">
                <a16:creationId xmlns:a16="http://schemas.microsoft.com/office/drawing/2014/main" id="{A48D6193-F71D-2160-54E4-D7BF52A4FFFF}"/>
              </a:ext>
            </a:extLst>
          </p:cNvPr>
          <p:cNvPicPr>
            <a:picLocks noGrp="1" noChangeAspect="1"/>
          </p:cNvPicPr>
          <p:nvPr>
            <p:ph sz="half" idx="2"/>
          </p:nvPr>
        </p:nvPicPr>
        <p:blipFill>
          <a:blip r:embed="rId3"/>
          <a:stretch>
            <a:fillRect/>
          </a:stretch>
        </p:blipFill>
        <p:spPr>
          <a:xfrm>
            <a:off x="6172200" y="2233782"/>
            <a:ext cx="5181600" cy="3535023"/>
          </a:xfrm>
          <a:prstGeom prst="rect">
            <a:avLst/>
          </a:prstGeom>
        </p:spPr>
      </p:pic>
      <p:sp>
        <p:nvSpPr>
          <p:cNvPr id="5" name="TextBox 4">
            <a:extLst>
              <a:ext uri="{FF2B5EF4-FFF2-40B4-BE49-F238E27FC236}">
                <a16:creationId xmlns:a16="http://schemas.microsoft.com/office/drawing/2014/main" id="{4A0796A6-F17A-608D-F9D1-CA25471B532D}"/>
              </a:ext>
            </a:extLst>
          </p:cNvPr>
          <p:cNvSpPr txBox="1"/>
          <p:nvPr/>
        </p:nvSpPr>
        <p:spPr>
          <a:xfrm>
            <a:off x="6324339" y="5965902"/>
            <a:ext cx="5350988" cy="276999"/>
          </a:xfrm>
          <a:prstGeom prst="rect">
            <a:avLst/>
          </a:prstGeom>
          <a:noFill/>
        </p:spPr>
        <p:txBody>
          <a:bodyPr wrap="square" rtlCol="0">
            <a:spAutoFit/>
          </a:bodyPr>
          <a:lstStyle/>
          <a:p>
            <a:r>
              <a:rPr lang="en-US" sz="1200" dirty="0"/>
              <a:t>https://www.konstanz-magazin.de/Fotos/schlosstulpen.jpg</a:t>
            </a:r>
          </a:p>
        </p:txBody>
      </p:sp>
      <p:sp>
        <p:nvSpPr>
          <p:cNvPr id="6" name="TextBox 5">
            <a:extLst>
              <a:ext uri="{FF2B5EF4-FFF2-40B4-BE49-F238E27FC236}">
                <a16:creationId xmlns:a16="http://schemas.microsoft.com/office/drawing/2014/main" id="{7BA084E7-40D5-0640-DC8A-B95447672475}"/>
              </a:ext>
            </a:extLst>
          </p:cNvPr>
          <p:cNvSpPr txBox="1"/>
          <p:nvPr/>
        </p:nvSpPr>
        <p:spPr>
          <a:xfrm>
            <a:off x="1114425" y="5965902"/>
            <a:ext cx="3990975" cy="461665"/>
          </a:xfrm>
          <a:prstGeom prst="rect">
            <a:avLst/>
          </a:prstGeom>
          <a:noFill/>
        </p:spPr>
        <p:txBody>
          <a:bodyPr wrap="square" rtlCol="0">
            <a:spAutoFit/>
          </a:bodyPr>
          <a:lstStyle/>
          <a:p>
            <a:r>
              <a:rPr lang="en-US" sz="1200" dirty="0"/>
              <a:t>https://www.mainau.de/de/sehenswuerdigkeiten/schlosskirche-st-marien</a:t>
            </a:r>
          </a:p>
        </p:txBody>
      </p:sp>
    </p:spTree>
    <p:extLst>
      <p:ext uri="{BB962C8B-B14F-4D97-AF65-F5344CB8AC3E}">
        <p14:creationId xmlns:p14="http://schemas.microsoft.com/office/powerpoint/2010/main" val="658907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5B77C9A-B377-0C8C-6D27-226357C6E0C4}"/>
              </a:ext>
            </a:extLst>
          </p:cNvPr>
          <p:cNvSpPr>
            <a:spLocks noGrp="1"/>
          </p:cNvSpPr>
          <p:nvPr>
            <p:ph type="title"/>
          </p:nvPr>
        </p:nvSpPr>
        <p:spPr/>
        <p:txBody>
          <a:bodyPr/>
          <a:lstStyle/>
          <a:p>
            <a:r>
              <a:rPr lang="en-US" dirty="0"/>
              <a:t>Sources</a:t>
            </a:r>
          </a:p>
        </p:txBody>
      </p:sp>
      <p:sp>
        <p:nvSpPr>
          <p:cNvPr id="6" name="Content Placeholder 5">
            <a:extLst>
              <a:ext uri="{FF2B5EF4-FFF2-40B4-BE49-F238E27FC236}">
                <a16:creationId xmlns:a16="http://schemas.microsoft.com/office/drawing/2014/main" id="{8F6E4C41-F801-28DC-E9C7-EEA131A26858}"/>
              </a:ext>
            </a:extLst>
          </p:cNvPr>
          <p:cNvSpPr>
            <a:spLocks noGrp="1"/>
          </p:cNvSpPr>
          <p:nvPr>
            <p:ph idx="1"/>
          </p:nvPr>
        </p:nvSpPr>
        <p:spPr/>
        <p:txBody>
          <a:bodyPr/>
          <a:lstStyle/>
          <a:p>
            <a:r>
              <a:rPr lang="en-US" dirty="0"/>
              <a:t>Insel </a:t>
            </a:r>
            <a:r>
              <a:rPr lang="en-US" dirty="0" err="1"/>
              <a:t>Mainau</a:t>
            </a:r>
            <a:r>
              <a:rPr lang="en-US" dirty="0"/>
              <a:t>. “Insel </a:t>
            </a:r>
            <a:r>
              <a:rPr lang="en-US" dirty="0" err="1"/>
              <a:t>Mainau</a:t>
            </a:r>
            <a:r>
              <a:rPr lang="en-US" dirty="0"/>
              <a:t>.” Insel </a:t>
            </a:r>
            <a:r>
              <a:rPr lang="en-US" dirty="0" err="1"/>
              <a:t>Mainau</a:t>
            </a:r>
            <a:r>
              <a:rPr lang="en-US" dirty="0"/>
              <a:t>, www.mainau.de/en/home. Accessed 26 Nov. 2025.</a:t>
            </a:r>
          </a:p>
          <a:p>
            <a:r>
              <a:rPr lang="en-US" dirty="0"/>
              <a:t>“</a:t>
            </a:r>
            <a:r>
              <a:rPr lang="en-US" dirty="0" err="1"/>
              <a:t>Mainau</a:t>
            </a:r>
            <a:r>
              <a:rPr lang="en-US" dirty="0"/>
              <a:t>.” Konstanz </a:t>
            </a:r>
            <a:r>
              <a:rPr lang="en-US" dirty="0" err="1"/>
              <a:t>Magazin</a:t>
            </a:r>
            <a:r>
              <a:rPr lang="en-US" dirty="0"/>
              <a:t>, www.konstanz-magazin.de. Accessed 26 Nov. 2025.</a:t>
            </a:r>
          </a:p>
          <a:p>
            <a:r>
              <a:rPr lang="en-US" dirty="0"/>
              <a:t>Schutz, Sharleen. “25 Facts About </a:t>
            </a:r>
            <a:r>
              <a:rPr lang="en-US" dirty="0" err="1"/>
              <a:t>Mainau</a:t>
            </a:r>
            <a:r>
              <a:rPr lang="en-US" dirty="0"/>
              <a:t>.” Facts.net, 20 Mar. 2025, facts.net/world/landmarks/25-facts-about-mainau. Accessed 26 Nov. 2025.</a:t>
            </a:r>
          </a:p>
        </p:txBody>
      </p:sp>
    </p:spTree>
    <p:extLst>
      <p:ext uri="{BB962C8B-B14F-4D97-AF65-F5344CB8AC3E}">
        <p14:creationId xmlns:p14="http://schemas.microsoft.com/office/powerpoint/2010/main" val="13277573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TotalTime>
  <Words>891</Words>
  <Application>Microsoft Office PowerPoint</Application>
  <PresentationFormat>Widescreen</PresentationFormat>
  <Paragraphs>42</Paragraphs>
  <Slides>5</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Aptos</vt:lpstr>
      <vt:lpstr>Aptos Display</vt:lpstr>
      <vt:lpstr>Arial</vt:lpstr>
      <vt:lpstr>Office Theme</vt:lpstr>
      <vt:lpstr>Woche 14: Cultural Presentation</vt:lpstr>
      <vt:lpstr>Geography</vt:lpstr>
      <vt:lpstr>Flora</vt:lpstr>
      <vt:lpstr>History</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Lund, Kyle</dc:creator>
  <cp:lastModifiedBy>Lund, Kyle</cp:lastModifiedBy>
  <cp:revision>1</cp:revision>
  <dcterms:created xsi:type="dcterms:W3CDTF">2025-11-26T19:15:12Z</dcterms:created>
  <dcterms:modified xsi:type="dcterms:W3CDTF">2025-11-26T19:47:52Z</dcterms:modified>
</cp:coreProperties>
</file>

<file path=docProps/thumbnail.jpeg>
</file>